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7" r:id="rId6"/>
    <p:sldId id="270" r:id="rId7"/>
    <p:sldId id="269" r:id="rId8"/>
    <p:sldId id="263" r:id="rId9"/>
    <p:sldId id="265" r:id="rId10"/>
    <p:sldId id="271" r:id="rId11"/>
    <p:sldId id="266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79705B-1AA9-0F4F-C40F-71C495303023}" name="Guest User" initials="GU" userId="S::urn:spo:anon#6c02abe1c6dfab4add6f263a1b3c6010eafc49166c50453ff087b06a057bbc8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ADDCF5"/>
    <a:srgbClr val="C2FADB"/>
    <a:srgbClr val="00A9E0"/>
    <a:srgbClr val="1B85B9"/>
    <a:srgbClr val="E5E5E5"/>
    <a:srgbClr val="4D4D4D"/>
    <a:srgbClr val="FE000C"/>
    <a:srgbClr val="B9000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F173-8E46-D39B-17B4-C7C293AA5F54}" v="2" dt="2024-12-23T22:44:52.109"/>
    <p1510:client id="{5944E773-1081-9C7A-FD5E-EF8E3ADA1A56}" v="589" dt="2024-12-24T01:13:11.407"/>
    <p1510:client id="{BC800D02-7A0C-DFEE-9E9D-61630238F597}" v="257" dt="2024-12-24T01:35:26.178"/>
    <p1510:client id="{E5B62D0A-EC23-30B0-69B5-6EFBF2254E15}" v="685" dt="2024-12-24T00:36:05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‹nº›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‹nº›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9985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70966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3385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69743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7335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6591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‹nº›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‹nº›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692697"/>
            <a:ext cx="6815667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‹nº›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  <a:solidFill>
            <a:srgbClr val="E5E5E5"/>
          </a:solidFill>
        </p:grpSpPr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err="1"/>
              <a:t>Klepnutím</a:t>
            </a:r>
            <a:r>
              <a:rPr lang="en-US" altLang="cs-CZ"/>
              <a:t> </a:t>
            </a:r>
            <a:r>
              <a:rPr lang="en-US" altLang="cs-CZ" err="1"/>
              <a:t>lze</a:t>
            </a:r>
            <a:r>
              <a:rPr lang="en-US" altLang="cs-CZ"/>
              <a:t> </a:t>
            </a:r>
            <a:r>
              <a:rPr lang="en-US" altLang="cs-CZ" err="1"/>
              <a:t>upravit</a:t>
            </a:r>
            <a:r>
              <a:rPr lang="en-US" altLang="cs-CZ"/>
              <a:t> </a:t>
            </a:r>
            <a:r>
              <a:rPr lang="en-US" altLang="cs-CZ" err="1"/>
              <a:t>styl</a:t>
            </a:r>
            <a:r>
              <a:rPr lang="en-US" altLang="cs-CZ"/>
              <a:t> </a:t>
            </a:r>
            <a:r>
              <a:rPr lang="en-US" altLang="cs-CZ" err="1"/>
              <a:t>předlohy</a:t>
            </a:r>
            <a:r>
              <a:rPr lang="en-US" altLang="cs-CZ"/>
              <a:t> </a:t>
            </a:r>
            <a:r>
              <a:rPr lang="en-US" altLang="cs-CZ" err="1"/>
              <a:t>nadpisů</a:t>
            </a:r>
            <a:r>
              <a:rPr lang="en-US" altLang="cs-CZ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err="1"/>
              <a:t>Klepnutím</a:t>
            </a:r>
            <a:r>
              <a:rPr lang="en-US" altLang="cs-CZ"/>
              <a:t> </a:t>
            </a:r>
            <a:r>
              <a:rPr lang="en-US" altLang="cs-CZ" err="1"/>
              <a:t>lze</a:t>
            </a:r>
            <a:r>
              <a:rPr lang="en-US" altLang="cs-CZ"/>
              <a:t> </a:t>
            </a:r>
            <a:r>
              <a:rPr lang="en-US" altLang="cs-CZ" err="1"/>
              <a:t>upravit</a:t>
            </a:r>
            <a:r>
              <a:rPr lang="en-US" altLang="cs-CZ"/>
              <a:t> </a:t>
            </a:r>
            <a:r>
              <a:rPr lang="en-US" altLang="cs-CZ" err="1"/>
              <a:t>styly</a:t>
            </a:r>
            <a:r>
              <a:rPr lang="en-US" altLang="cs-CZ"/>
              <a:t> </a:t>
            </a:r>
            <a:r>
              <a:rPr lang="en-US" altLang="cs-CZ" err="1"/>
              <a:t>předlohy</a:t>
            </a:r>
            <a:r>
              <a:rPr lang="en-US" altLang="cs-CZ"/>
              <a:t> </a:t>
            </a:r>
            <a:r>
              <a:rPr lang="en-US" altLang="cs-CZ" err="1"/>
              <a:t>textu</a:t>
            </a:r>
            <a:r>
              <a:rPr lang="en-US" altLang="cs-CZ"/>
              <a:t>.</a:t>
            </a:r>
          </a:p>
          <a:p>
            <a:pPr lvl="1"/>
            <a:r>
              <a:rPr lang="en-US" altLang="cs-CZ" err="1"/>
              <a:t>Druhá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2"/>
            <a:r>
              <a:rPr lang="en-US" altLang="cs-CZ" err="1"/>
              <a:t>Třetí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3"/>
            <a:r>
              <a:rPr lang="en-US" altLang="cs-CZ" err="1"/>
              <a:t>Čtvrtá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4"/>
            <a:r>
              <a:rPr lang="en-US" altLang="cs-CZ" err="1"/>
              <a:t>Pátá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524626"/>
            <a:ext cx="5693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‹nº›</a:t>
            </a:fld>
            <a:endParaRPr lang="en-US" altLang="cs-CZ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B3B4-D8F7-41EB-8A5E-A713505B400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68508" y="53450"/>
            <a:ext cx="1095817" cy="438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7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799" y="1993147"/>
            <a:ext cx="8207424" cy="1254125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Re-identification of Cars</a:t>
            </a:r>
            <a:endParaRPr lang="pt-PT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4724400"/>
            <a:ext cx="7064424" cy="1743027"/>
          </a:xfrm>
        </p:spPr>
        <p:txBody>
          <a:bodyPr/>
          <a:lstStyle/>
          <a:p>
            <a:pPr algn="l"/>
            <a:endParaRPr lang="en-US" altLang="cs-CZ" sz="2400">
              <a:latin typeface="Calibri"/>
              <a:ea typeface="Calibri"/>
              <a:cs typeface="Calibri"/>
            </a:endParaRPr>
          </a:p>
          <a:p>
            <a:pPr algn="l"/>
            <a:r>
              <a:rPr lang="en-US" altLang="cs-CZ" sz="2400">
                <a:latin typeface="Calibri"/>
                <a:ea typeface="Calibri"/>
                <a:cs typeface="Calibri"/>
              </a:rPr>
              <a:t>Bruna Marques, João Teixeira, </a:t>
            </a:r>
            <a:r>
              <a:rPr lang="en-US" sz="2400">
                <a:latin typeface="Calibri"/>
                <a:ea typeface="Calibri"/>
                <a:cs typeface="Calibri"/>
              </a:rPr>
              <a:t>Georgiana Antreou</a:t>
            </a:r>
          </a:p>
          <a:p>
            <a:pPr algn="l"/>
            <a:endParaRPr lang="en-US" altLang="cs-CZ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AAC466-DB1C-2D43-CA87-800FFD386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155" y="2948959"/>
            <a:ext cx="1746990" cy="59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400" b="0">
                <a:solidFill>
                  <a:schemeClr val="bg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9pPr>
          </a:lstStyle>
          <a:p>
            <a:pPr>
              <a:buNone/>
            </a:pPr>
            <a:r>
              <a:rPr lang="en-US" sz="2000" kern="0">
                <a:latin typeface="Calibri"/>
                <a:ea typeface="Calibri"/>
                <a:cs typeface="Calibri"/>
              </a:rPr>
              <a:t>POVa – 24/25</a:t>
            </a:r>
            <a:endParaRPr lang="en-US" sz="2000" ker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A31F7-B290-2284-DF4F-B1A497CFDA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10</a:t>
            </a:fld>
            <a:endParaRPr lang="en-US" alt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CEE56-DC17-749A-A7C3-CF2568416883}"/>
              </a:ext>
            </a:extLst>
          </p:cNvPr>
          <p:cNvSpPr txBox="1"/>
          <p:nvPr/>
        </p:nvSpPr>
        <p:spPr>
          <a:xfrm>
            <a:off x="3852853" y="2895600"/>
            <a:ext cx="4486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PT" sz="8000" b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0390BD9-FB0F-CFEC-EA2A-0B39BE73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992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Task Definition</a:t>
            </a:r>
            <a:endParaRPr lang="pt-PT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2</a:t>
            </a:fld>
            <a:endParaRPr lang="en-US" altLang="cs-CZ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F6E1786-57C3-D4C0-2E79-45881CDC7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54" y="1505478"/>
            <a:ext cx="5614967" cy="41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License Plate-Based Identification requires high-quality video recording and proper camera placement</a:t>
            </a:r>
          </a:p>
          <a:p>
            <a:r>
              <a:rPr lang="en-US" sz="2000" kern="0" dirty="0">
                <a:latin typeface="Calibri"/>
                <a:ea typeface="Calibri"/>
                <a:cs typeface="Calibri"/>
              </a:rPr>
              <a:t>Goal</a:t>
            </a:r>
            <a:r>
              <a:rPr lang="en-US" sz="2000" b="0" kern="0" dirty="0">
                <a:latin typeface="Calibri"/>
                <a:ea typeface="Calibri"/>
                <a:cs typeface="Calibri"/>
              </a:rPr>
              <a:t>:</a:t>
            </a:r>
          </a:p>
          <a:p>
            <a:pPr lvl="1">
              <a:buFont typeface="Courier New"/>
              <a:buChar char="o"/>
            </a:pPr>
            <a:r>
              <a:rPr lang="en-US" sz="1800" b="0" kern="0" dirty="0">
                <a:latin typeface="Calibri"/>
                <a:ea typeface="Calibri"/>
                <a:cs typeface="Calibri"/>
              </a:rPr>
              <a:t>Develop a system to identify the </a:t>
            </a:r>
            <a:r>
              <a:rPr lang="en-US" sz="1800" kern="0" dirty="0">
                <a:latin typeface="Calibri"/>
                <a:ea typeface="Calibri"/>
                <a:cs typeface="Calibri"/>
              </a:rPr>
              <a:t>most visually similar vehicle</a:t>
            </a:r>
            <a:r>
              <a:rPr lang="en-US" sz="1800" b="0" kern="0" dirty="0">
                <a:latin typeface="Calibri"/>
                <a:ea typeface="Calibri"/>
                <a:cs typeface="Calibri"/>
              </a:rPr>
              <a:t> based on its features from a </a:t>
            </a:r>
            <a:r>
              <a:rPr lang="en-US" sz="1800" kern="0" dirty="0">
                <a:latin typeface="Calibri"/>
                <a:ea typeface="Calibri"/>
                <a:cs typeface="Calibri"/>
              </a:rPr>
              <a:t>reference dataset</a:t>
            </a:r>
            <a:r>
              <a:rPr lang="en-US" sz="1800" b="0" kern="0" dirty="0">
                <a:latin typeface="Calibri"/>
                <a:ea typeface="Calibri"/>
                <a:cs typeface="Calibri"/>
              </a:rPr>
              <a:t>.</a:t>
            </a:r>
            <a:endParaRPr lang="en-US" dirty="0"/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Dataset:</a:t>
            </a:r>
          </a:p>
          <a:p>
            <a:pPr lvl="1">
              <a:buFont typeface="Courier New"/>
              <a:buChar char="o"/>
            </a:pPr>
            <a:r>
              <a:rPr lang="en-US" sz="1800" b="0" kern="0" dirty="0">
                <a:latin typeface="Calibri"/>
                <a:ea typeface="Calibri"/>
                <a:cs typeface="Calibri"/>
              </a:rPr>
              <a:t>PKU-VD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sz="1800" b="0" kern="0" dirty="0">
                <a:latin typeface="Calibri"/>
                <a:ea typeface="Calibri"/>
                <a:cs typeface="Calibri"/>
              </a:rPr>
              <a:t>Contains ~15,000 diverse vehicle images.</a:t>
            </a:r>
            <a:endParaRPr lang="en-US"/>
          </a:p>
        </p:txBody>
      </p:sp>
      <p:pic>
        <p:nvPicPr>
          <p:cNvPr id="4" name="Imagem 3" descr="Uma imagem com texto, mapa, captura de ecrã&#10;&#10;Descrição gerada automaticamente">
            <a:extLst>
              <a:ext uri="{FF2B5EF4-FFF2-40B4-BE49-F238E27FC236}">
                <a16:creationId xmlns:a16="http://schemas.microsoft.com/office/drawing/2014/main" id="{9F15CF40-C4D9-2C46-67A7-A8801EA8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81" y="2279969"/>
            <a:ext cx="4712805" cy="22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E37-59C0-B43A-BF3E-4CEAD8B3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D3A0-1A43-8C46-E68D-F5D83BAB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988805"/>
            <a:ext cx="11015778" cy="3723870"/>
          </a:xfrm>
        </p:spPr>
        <p:txBody>
          <a:bodyPr/>
          <a:lstStyle/>
          <a:p>
            <a:r>
              <a:rPr lang="en-US" sz="2400" b="1" dirty="0">
                <a:latin typeface="Calibri"/>
                <a:ea typeface="Calibri"/>
                <a:cs typeface="Calibri"/>
              </a:rPr>
              <a:t>Feature Extraction with ResNet50:</a:t>
            </a:r>
            <a:r>
              <a:rPr lang="en-US" sz="2400" dirty="0">
                <a:latin typeface="Calibri"/>
                <a:ea typeface="Calibri"/>
                <a:cs typeface="Calibri"/>
              </a:rPr>
              <a:t> Uses ResNet50 (pretrained) to extract feature vectors from around 15000 vehicle images.</a:t>
            </a:r>
          </a:p>
          <a:p>
            <a:r>
              <a:rPr lang="en-US" sz="2400" b="1" dirty="0">
                <a:latin typeface="Calibri"/>
                <a:ea typeface="Calibri"/>
                <a:cs typeface="Calibri"/>
              </a:rPr>
              <a:t>Preprocessing:</a:t>
            </a:r>
            <a:r>
              <a:rPr lang="en-US" sz="2400" dirty="0">
                <a:latin typeface="Calibri"/>
                <a:ea typeface="Calibri"/>
                <a:cs typeface="Calibri"/>
              </a:rPr>
              <a:t> Resizes images to 224x224 and applies preprocessing before feature extraction.</a:t>
            </a:r>
          </a:p>
          <a:p>
            <a:r>
              <a:rPr lang="en-US" sz="2400" b="1" dirty="0">
                <a:latin typeface="Calibri"/>
                <a:ea typeface="Calibri"/>
                <a:cs typeface="Calibri"/>
              </a:rPr>
              <a:t>Dataset Caching with Pickle:</a:t>
            </a:r>
            <a:r>
              <a:rPr lang="en-US" sz="2400" dirty="0">
                <a:latin typeface="Calibri"/>
                <a:ea typeface="Calibri"/>
                <a:cs typeface="Calibri"/>
              </a:rPr>
              <a:t> Saves extracted features and images in a pickle file for fast retrieval, so it only has to be done once.</a:t>
            </a:r>
          </a:p>
          <a:p>
            <a:r>
              <a:rPr lang="en-US" sz="2400" b="1" dirty="0">
                <a:latin typeface="Calibri"/>
                <a:ea typeface="Calibri"/>
                <a:cs typeface="Calibri"/>
              </a:rPr>
              <a:t>Efficient Data Handling:</a:t>
            </a:r>
            <a:r>
              <a:rPr lang="en-US" sz="2400" dirty="0">
                <a:latin typeface="Calibri"/>
                <a:ea typeface="Calibri"/>
                <a:cs typeface="Calibri"/>
              </a:rPr>
              <a:t> Limits dataset size to 100 images and stores features for efficient comparison during tracking. (?)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8031-C573-3DFC-D698-E10160339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3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77153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FD58-CA13-664E-B992-DAE3618A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21CE9-C1FE-9968-22A2-28D8ABC50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Car Detection with YOLOv5:</a:t>
            </a:r>
            <a:r>
              <a:rPr lang="en-US" dirty="0">
                <a:latin typeface="Calibri"/>
                <a:ea typeface="Calibri"/>
                <a:cs typeface="Calibri"/>
              </a:rPr>
              <a:t> Detects cars in video frames using YOLOv5 with a confidence threshold of 0.8.</a:t>
            </a:r>
          </a:p>
          <a:p>
            <a:r>
              <a:rPr lang="en-US" b="1" dirty="0">
                <a:latin typeface="Calibri"/>
                <a:ea typeface="Calibri"/>
                <a:cs typeface="Calibri"/>
              </a:rPr>
              <a:t>Vehicle Tracking with </a:t>
            </a:r>
            <a:r>
              <a:rPr lang="en-US" b="1" dirty="0" err="1">
                <a:latin typeface="Calibri"/>
                <a:ea typeface="Calibri"/>
                <a:cs typeface="Calibri"/>
              </a:rPr>
              <a:t>DeepSORT</a:t>
            </a:r>
            <a:r>
              <a:rPr lang="en-US" b="1" dirty="0"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latin typeface="Calibri"/>
                <a:ea typeface="Calibri"/>
                <a:cs typeface="Calibri"/>
              </a:rPr>
              <a:t>Tracks vehicles across frames using </a:t>
            </a:r>
            <a:r>
              <a:rPr lang="en-US" dirty="0" err="1">
                <a:latin typeface="Calibri"/>
                <a:ea typeface="Calibri"/>
                <a:cs typeface="Calibri"/>
              </a:rPr>
              <a:t>DeepSORT</a:t>
            </a:r>
            <a:r>
              <a:rPr lang="en-US" dirty="0">
                <a:latin typeface="Calibri"/>
                <a:ea typeface="Calibri"/>
                <a:cs typeface="Calibri"/>
              </a:rPr>
              <a:t>, assigning unique IDs to each vehicle.</a:t>
            </a:r>
          </a:p>
          <a:p>
            <a:r>
              <a:rPr lang="en-US" b="1" dirty="0">
                <a:latin typeface="Calibri"/>
                <a:ea typeface="Calibri"/>
                <a:cs typeface="Calibri"/>
              </a:rPr>
              <a:t>Real-Time Processing:</a:t>
            </a:r>
            <a:r>
              <a:rPr lang="en-US" dirty="0">
                <a:latin typeface="Calibri"/>
                <a:ea typeface="Calibri"/>
                <a:cs typeface="Calibri"/>
              </a:rPr>
              <a:t> Processes video frames in real time, displaying results while the video plays.</a:t>
            </a:r>
          </a:p>
          <a:p>
            <a:r>
              <a:rPr lang="en-US" b="1" dirty="0">
                <a:latin typeface="Calibri"/>
                <a:ea typeface="Calibri"/>
                <a:cs typeface="Calibri"/>
              </a:rPr>
              <a:t>Similarity testing:</a:t>
            </a:r>
            <a:r>
              <a:rPr lang="en-US" dirty="0">
                <a:latin typeface="Calibri"/>
                <a:ea typeface="Calibri"/>
                <a:cs typeface="Calibri"/>
              </a:rPr>
              <a:t> Cosine similarity was used to match vehicles from the video to the ones in the dataset.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A0D8-F7B2-DF64-E4B3-AB23085FC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4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9568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Experiments and qualitative evaluation results</a:t>
            </a:r>
            <a:endParaRPr lang="pt-PT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5</a:t>
            </a:fld>
            <a:endParaRPr lang="en-US" altLang="cs-CZ"/>
          </a:p>
        </p:txBody>
      </p:sp>
      <p:pic>
        <p:nvPicPr>
          <p:cNvPr id="3" name="WhatsApp Video 2024-12-24 at 01.04.35">
            <a:hlinkClick r:id="" action="ppaction://media"/>
            <a:extLst>
              <a:ext uri="{FF2B5EF4-FFF2-40B4-BE49-F238E27FC236}">
                <a16:creationId xmlns:a16="http://schemas.microsoft.com/office/drawing/2014/main" id="{801FD4DA-C3F6-53A1-00C7-FBE977A7E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056" y="1186103"/>
            <a:ext cx="4781647" cy="4485794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F6E1786-57C3-D4C0-2E79-45881CDC7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637" y="1577009"/>
            <a:ext cx="5614967" cy="41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All cars were correctly detected and almost perfectly tracked</a:t>
            </a: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Occlusion caused identification issues, one car's color being confused and the other car's model being misidentified</a:t>
            </a: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One misidentified car was later corrected</a:t>
            </a: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Failed with the last vehicle.</a:t>
            </a:r>
          </a:p>
          <a:p>
            <a:endParaRPr lang="en-US" sz="2000" b="0" kern="0"/>
          </a:p>
          <a:p>
            <a:endParaRPr lang="en-US" altLang="cs-CZ" sz="2000" b="0" kern="0"/>
          </a:p>
        </p:txBody>
      </p:sp>
    </p:spTree>
    <p:extLst>
      <p:ext uri="{BB962C8B-B14F-4D97-AF65-F5344CB8AC3E}">
        <p14:creationId xmlns:p14="http://schemas.microsoft.com/office/powerpoint/2010/main" val="32287696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Experiments and qualitative evaluation results</a:t>
            </a:r>
            <a:endParaRPr lang="pt-PT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6</a:t>
            </a:fld>
            <a:endParaRPr lang="en-US" altLang="cs-CZ"/>
          </a:p>
        </p:txBody>
      </p:sp>
      <p:pic>
        <p:nvPicPr>
          <p:cNvPr id="3" name="WhatsApp Video 2024-12-24 at 01.04.35 (1)">
            <a:hlinkClick r:id="" action="ppaction://media"/>
            <a:extLst>
              <a:ext uri="{FF2B5EF4-FFF2-40B4-BE49-F238E27FC236}">
                <a16:creationId xmlns:a16="http://schemas.microsoft.com/office/drawing/2014/main" id="{699EEE75-00FC-A8C4-1009-F879CF307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400" y="1193800"/>
            <a:ext cx="5059988" cy="479367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16A4C32-9E77-C63B-423A-176CBED8C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876" y="1717814"/>
            <a:ext cx="5614967" cy="133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Darkness and headlights affect identification</a:t>
            </a: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Most cars are not identified correctly.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sz="2000" b="0" kern="0"/>
          </a:p>
          <a:p>
            <a:endParaRPr lang="en-US" sz="2000" b="0" kern="0"/>
          </a:p>
          <a:p>
            <a:endParaRPr lang="en-US" sz="2000" b="0" kern="0"/>
          </a:p>
          <a:p>
            <a:endParaRPr lang="en-US" altLang="cs-CZ" sz="2000" b="0" kern="0"/>
          </a:p>
        </p:txBody>
      </p:sp>
    </p:spTree>
    <p:extLst>
      <p:ext uri="{BB962C8B-B14F-4D97-AF65-F5344CB8AC3E}">
        <p14:creationId xmlns:p14="http://schemas.microsoft.com/office/powerpoint/2010/main" val="20237387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Experiments and qualitative evaluation results</a:t>
            </a:r>
            <a:endParaRPr lang="pt-PT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7</a:t>
            </a:fld>
            <a:endParaRPr lang="en-US" altLang="cs-CZ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7FD448E-4A2E-B1A9-5CCF-9AC67B1E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876" y="1717814"/>
            <a:ext cx="5614967" cy="133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Good performance</a:t>
            </a:r>
            <a:endParaRPr lang="en-US" sz="2000" b="0" kern="0" dirty="0"/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All vehicles well identified</a:t>
            </a:r>
            <a:endParaRPr lang="en-US" sz="2000" b="0" kern="0" dirty="0"/>
          </a:p>
          <a:p>
            <a:endParaRPr lang="en-US" sz="2000" b="0" kern="0" dirty="0"/>
          </a:p>
          <a:p>
            <a:endParaRPr lang="en-US" sz="2000" b="0" kern="0" dirty="0"/>
          </a:p>
          <a:p>
            <a:endParaRPr lang="en-US" sz="2000" b="0" kern="0" dirty="0"/>
          </a:p>
          <a:p>
            <a:endParaRPr lang="en-US" sz="2000" b="0" kern="0"/>
          </a:p>
          <a:p>
            <a:endParaRPr lang="en-US" sz="2000" b="0" kern="0"/>
          </a:p>
          <a:p>
            <a:endParaRPr lang="en-US" sz="2000" b="0" kern="0"/>
          </a:p>
          <a:p>
            <a:endParaRPr lang="en-US" altLang="cs-CZ" sz="2000" b="0" kern="0"/>
          </a:p>
        </p:txBody>
      </p:sp>
      <p:pic>
        <p:nvPicPr>
          <p:cNvPr id="4" name="WhatsApp Video 2024-12-24 at 02.32.04">
            <a:hlinkClick r:id="" action="ppaction://media"/>
            <a:extLst>
              <a:ext uri="{FF2B5EF4-FFF2-40B4-BE49-F238E27FC236}">
                <a16:creationId xmlns:a16="http://schemas.microsoft.com/office/drawing/2014/main" id="{1378A37A-30C7-CBB5-7E6F-E74D8C97A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919" y="1047557"/>
            <a:ext cx="5097848" cy="47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Experiments and qualitative evaluation results</a:t>
            </a:r>
            <a:endParaRPr lang="pt-PT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8</a:t>
            </a:fld>
            <a:endParaRPr lang="en-US" altLang="cs-CZ"/>
          </a:p>
        </p:txBody>
      </p:sp>
      <p:pic>
        <p:nvPicPr>
          <p:cNvPr id="3" name="WhatsApp Video 2024-12-24 at 01.04.35 (2)">
            <a:hlinkClick r:id="" action="ppaction://media"/>
            <a:extLst>
              <a:ext uri="{FF2B5EF4-FFF2-40B4-BE49-F238E27FC236}">
                <a16:creationId xmlns:a16="http://schemas.microsoft.com/office/drawing/2014/main" id="{9EBF89F0-4B94-F0A7-A85F-58B2CA282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438" y="1081453"/>
            <a:ext cx="5139104" cy="48709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7FD448E-4A2E-B1A9-5CCF-9AC67B1E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876" y="1717814"/>
            <a:ext cx="5614967" cy="133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Most are well detected and identified</a:t>
            </a:r>
            <a:endParaRPr lang="en-US" sz="2000" b="0" kern="0" dirty="0"/>
          </a:p>
          <a:p>
            <a:r>
              <a:rPr lang="en-US" sz="2000" b="0" kern="0" dirty="0">
                <a:latin typeface="Calibri"/>
                <a:ea typeface="Calibri"/>
                <a:cs typeface="Calibri"/>
              </a:rPr>
              <a:t>Not being fully visible affects identification.</a:t>
            </a:r>
            <a:endParaRPr lang="en-US" dirty="0"/>
          </a:p>
          <a:p>
            <a:endParaRPr lang="en-US" sz="2000" b="0" kern="0"/>
          </a:p>
          <a:p>
            <a:endParaRPr lang="en-US" sz="2000" b="0" kern="0"/>
          </a:p>
          <a:p>
            <a:endParaRPr lang="en-US" sz="2000" b="0" kern="0"/>
          </a:p>
          <a:p>
            <a:endParaRPr lang="en-US" altLang="cs-CZ" sz="2000" b="0" kern="0"/>
          </a:p>
        </p:txBody>
      </p:sp>
    </p:spTree>
    <p:extLst>
      <p:ext uri="{BB962C8B-B14F-4D97-AF65-F5344CB8AC3E}">
        <p14:creationId xmlns:p14="http://schemas.microsoft.com/office/powerpoint/2010/main" val="42241676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Main challenges</a:t>
            </a:r>
            <a:endParaRPr lang="pt-PT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9</a:t>
            </a:fld>
            <a:endParaRPr lang="en-US" altLang="cs-CZ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7FD448E-4A2E-B1A9-5CCF-9AC67B1E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24" y="1055875"/>
            <a:ext cx="5614967" cy="281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cs-CZ" sz="2000" b="0" kern="0">
              <a:latin typeface="Calibri"/>
              <a:ea typeface="Calibri"/>
              <a:cs typeface="Calibri"/>
            </a:endParaRPr>
          </a:p>
          <a:p>
            <a:r>
              <a:rPr lang="en-US" sz="2400" b="0" kern="0" dirty="0">
                <a:latin typeface="Calibri"/>
                <a:ea typeface="Calibri"/>
                <a:cs typeface="Calibri"/>
              </a:rPr>
              <a:t>Time taken to process dataset features</a:t>
            </a:r>
            <a:endParaRPr lang="en-US" sz="2400" b="0" kern="0"/>
          </a:p>
          <a:p>
            <a:r>
              <a:rPr lang="en-US" sz="2400" b="0" kern="0" dirty="0">
                <a:latin typeface="Calibri"/>
                <a:ea typeface="Calibri"/>
                <a:cs typeface="Calibri"/>
              </a:rPr>
              <a:t>Time Performance</a:t>
            </a:r>
            <a:endParaRPr lang="en-US" sz="2400"/>
          </a:p>
          <a:p>
            <a:endParaRPr lang="en-US" sz="2000" b="0" kern="0" dirty="0"/>
          </a:p>
          <a:p>
            <a:endParaRPr lang="en-US" sz="2000" b="0" kern="0"/>
          </a:p>
          <a:p>
            <a:endParaRPr lang="en-US" sz="2000" b="0" kern="0"/>
          </a:p>
          <a:p>
            <a:endParaRPr lang="en-US" sz="2000" b="0" kern="0"/>
          </a:p>
          <a:p>
            <a:endParaRPr lang="en-US" altLang="cs-CZ" sz="2800" b="0" kern="0" dirty="0"/>
          </a:p>
        </p:txBody>
      </p:sp>
    </p:spTree>
    <p:extLst>
      <p:ext uri="{BB962C8B-B14F-4D97-AF65-F5344CB8AC3E}">
        <p14:creationId xmlns:p14="http://schemas.microsoft.com/office/powerpoint/2010/main" val="353731958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XI Slides Template" id="{293E0C09-34D6-4506-9E18-E14DCC86B095}" vid="{BF5BF70E-2EF4-4CB4-90C1-DF7A7B50AA37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7fcd35-67e3-4b66-9352-8d0db098ec5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8" ma:contentTypeDescription="Criar um novo documento." ma:contentTypeScope="" ma:versionID="5638a81e230e502cf757552f25830345">
  <xsd:schema xmlns:xsd="http://www.w3.org/2001/XMLSchema" xmlns:xs="http://www.w3.org/2001/XMLSchema" xmlns:p="http://schemas.microsoft.com/office/2006/metadata/properties" xmlns:ns3="a47fcd35-67e3-4b66-9352-8d0db098ec50" xmlns:ns4="5fe18de1-d450-4451-9866-bfbfa6fafbf7" targetNamespace="http://schemas.microsoft.com/office/2006/metadata/properties" ma:root="true" ma:fieldsID="9d942b0bf7e04dbebcdccbacd68b5853" ns3:_="" ns4:_="">
    <xsd:import namespace="a47fcd35-67e3-4b66-9352-8d0db098ec50"/>
    <xsd:import namespace="5fe18de1-d450-4451-9866-bfbfa6fafb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18de1-d450-4451-9866-bfbfa6fafb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CE844C-13D3-4080-84C0-5A4CAA4FC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7FE929-E096-4FF7-B118-56123F1FF427}">
  <ds:schemaRefs>
    <ds:schemaRef ds:uri="5fe18de1-d450-4451-9866-bfbfa6fafbf7"/>
    <ds:schemaRef ds:uri="a47fcd35-67e3-4b66-9352-8d0db098ec5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6ED71E-3720-4D85-AF82-7E15E42FF946}">
  <ds:schemaRefs>
    <ds:schemaRef ds:uri="5fe18de1-d450-4451-9866-bfbfa6fafbf7"/>
    <ds:schemaRef ds:uri="a47fcd35-67e3-4b66-9352-8d0db098ec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UXI Slides Template</Template>
  <Application>Microsoft Office PowerPoint</Application>
  <PresentationFormat>Ecrã Panorâmico</PresentationFormat>
  <Slides>10</Slides>
  <Notes>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1" baseType="lpstr">
      <vt:lpstr>101021 FIT Calibri</vt:lpstr>
      <vt:lpstr>Re-identification of Cars</vt:lpstr>
      <vt:lpstr>Task Definition</vt:lpstr>
      <vt:lpstr>Solution</vt:lpstr>
      <vt:lpstr>Solution</vt:lpstr>
      <vt:lpstr>Experiments and qualitative evaluation results</vt:lpstr>
      <vt:lpstr>Experiments and qualitative evaluation results</vt:lpstr>
      <vt:lpstr>Experiments and qualitative evaluation results</vt:lpstr>
      <vt:lpstr>Experiments and qualitative evaluation results</vt:lpstr>
      <vt:lpstr>Main challenges</vt:lpstr>
      <vt:lpstr>Apresentação do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Essay Title</dc:title>
  <dc:creator>Herout Adam (11830)</dc:creator>
  <cp:revision>217</cp:revision>
  <dcterms:created xsi:type="dcterms:W3CDTF">2024-02-29T17:22:27Z</dcterms:created>
  <dcterms:modified xsi:type="dcterms:W3CDTF">2024-12-24T01:35:48Z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